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7" r:id="rId2"/>
    <p:sldId id="276" r:id="rId3"/>
    <p:sldId id="266" r:id="rId4"/>
    <p:sldId id="272" r:id="rId5"/>
    <p:sldId id="271" r:id="rId6"/>
    <p:sldId id="273" r:id="rId7"/>
    <p:sldId id="274" r:id="rId8"/>
    <p:sldId id="277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688" autoAdjust="0"/>
  </p:normalViewPr>
  <p:slideViewPr>
    <p:cSldViewPr snapToGrid="0" showGuides="1">
      <p:cViewPr varScale="1">
        <p:scale>
          <a:sx n="55" d="100"/>
          <a:sy n="55" d="100"/>
        </p:scale>
        <p:origin x="1060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22158-94C0-4217-B15D-12A0409B90FF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4DA10-604A-4644-A860-51D2E824A2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45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4DA10-604A-4644-A860-51D2E824A2A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37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FA007-4B91-4550-AF7B-C5ADC5A165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38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4DA10-604A-4644-A860-51D2E824A2A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80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4DA10-604A-4644-A860-51D2E824A2A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51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4DA10-604A-4644-A860-51D2E824A2A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48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4DA10-604A-4644-A860-51D2E824A2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084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4DA10-604A-4644-A860-51D2E824A2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150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4DA10-604A-4644-A860-51D2E824A2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278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4DA10-604A-4644-A860-51D2E824A2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18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1B0A-E340-43DB-9B8B-A64F83960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2FF85-7E63-4A72-8DDE-2FA2D3D0F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7B05B-5252-4B9B-A84D-BB6BB3885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B65B2-E8E4-4C40-800A-B1AD1F1D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04A22-AFD2-4A67-8A17-6C3611289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564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21417-C900-461A-BD3E-6EE30AE5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C8799-976E-4A1C-936B-1415ECAFF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53976-C7B4-4F6B-91B8-1F93B8B0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705E9-2C29-48B9-ACAB-77D6FAB4F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AD14F-944D-4F6E-9644-748EE0132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2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2A9247-B2B3-417F-9FB3-327931CD1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DA9CC-A2BF-4FE6-AA66-A8FA4EE15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E6F8-9B92-4A04-9C29-3FE77A43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FC1B8-F385-4E7C-A660-A27C1D838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B0B21-F5DC-4713-BDBE-8C2E415E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14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6437-C8E2-4EA0-BFEF-000BBAFC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A8D02-66B0-48D3-AE51-7444A53C2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F252-4594-4553-AB12-FF2641E61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8CD19-6FF6-4BBE-BC14-A4A578E2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FED21-F266-4501-90AD-BDA6337C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44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AFB8-7335-4E5B-92D1-DDCCA3645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271D8-8ACE-417B-B151-8DF145071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72035-B2E3-462E-B8DE-1CFC7706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D2D0E-B335-43CF-863C-03998706C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6BDA9-F8F5-43FB-A63F-3BFECB38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691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05D1-4E8F-4627-8CBE-8C4852DF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DD40E-A29A-41B8-88AA-31AF42B06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E0EFB-AAF3-4F46-A105-CE1B7DCC7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3187E-2069-4D9D-B139-98C294973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32ED3-998E-4363-A091-047183EF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E9A1A-F328-4B04-BCE5-5FCEFF17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13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0636-6A7D-4AD4-93D7-D9FE6B87C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CCF44-BC07-4753-BA1F-E740D87CD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5BED9-84DC-4E73-8708-47D5F6CF3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ECF5E-6454-4E29-9B4E-AB13D32CA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C62D4-3CF4-42B8-A77E-A15391EF1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9E0C3-2E9F-427A-A027-B2AE3B8C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B0B4D9-2BA8-4BE6-B129-6A9ED0BB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5444C5-52F5-4FF0-B9C7-E5749A41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49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23F4-28A7-4FD2-80C5-181BB6E1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26060-BCA2-4557-B0E6-3F915172B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CCAFD-71E1-412F-A4A7-BA96B458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4EDCB-FB65-47A4-BAA1-8BA47AB7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90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3145C2-957B-4AC6-8D17-D10B7A4FC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63BFE-65AD-4C8E-979B-E695B0925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3E0E8-C892-4580-A80F-9DC64EB0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99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CAA3-77D9-421D-98A8-286F4829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56C0B-910E-4A3C-BE6D-A4419547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F066C-5B1F-43E8-B7DE-AF5B4C896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24D36-E4FF-4D37-A3BC-7B6802B1D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88732-B1A8-49B0-AA4A-FD325BFD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DFC5B-46EB-40EB-821C-33703669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1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A11E-0D9A-43BA-99ED-2B47C203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2B2CE-67C5-4FD6-91B5-7A571A1B4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7B100-ADFA-4F1A-AA70-78D21CF3C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B19B5-F9BE-47FE-9989-51E13F1E3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32CAB-BCA9-44D9-9183-EBCA1212A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A395A-6CC6-476A-B439-F0487C87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7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45697C-CAC9-4033-9C46-565A03CBA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85BFC-5356-4E8F-B6DA-78ECD9D37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A9FFB-3CE3-418C-9F7B-E3BBA5F89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0A495-F3FB-415A-BBBE-A75F8555D68B}" type="datetimeFigureOut">
              <a:rPr lang="en-GB" smtClean="0"/>
              <a:t>01/05/2020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A8D8-BE56-468E-96B4-9298D457E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9536C-C234-4169-AC35-1D442DC2F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27286-A759-49F0-B88F-44FDFD56F4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10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4637-31E3-4047-9111-40A3F5350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1942" y="-1"/>
            <a:ext cx="9144000" cy="1770611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+mn-lt"/>
              </a:rPr>
              <a:t>TAMSAT-ALERT for Impact-Based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1339A-E7B5-4DDD-A419-9805866FC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212234"/>
            <a:ext cx="9144000" cy="512762"/>
          </a:xfrm>
        </p:spPr>
        <p:txBody>
          <a:bodyPr>
            <a:normAutofit/>
          </a:bodyPr>
          <a:lstStyle/>
          <a:p>
            <a:r>
              <a:rPr lang="en-GB" sz="2800" b="1" dirty="0"/>
              <a:t>Session 4: Interpreting TAMSAT-ALERT forecasts</a:t>
            </a:r>
          </a:p>
        </p:txBody>
      </p:sp>
      <p:pic>
        <p:nvPicPr>
          <p:cNvPr id="5" name="Picture 2" descr="Affiliations — Helen Greatrex">
            <a:extLst>
              <a:ext uri="{FF2B5EF4-FFF2-40B4-BE49-F238E27FC236}">
                <a16:creationId xmlns:a16="http://schemas.microsoft.com/office/drawing/2014/main" id="{CE1B8EC2-A4F9-41C2-BEDD-5A3BACAF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4"/>
          <a:stretch/>
        </p:blipFill>
        <p:spPr bwMode="auto">
          <a:xfrm>
            <a:off x="334963" y="291680"/>
            <a:ext cx="1846618" cy="14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ffiliations — Helen Greatrex">
            <a:extLst>
              <a:ext uri="{FF2B5EF4-FFF2-40B4-BE49-F238E27FC236}">
                <a16:creationId xmlns:a16="http://schemas.microsoft.com/office/drawing/2014/main" id="{F4AB5E9C-B9E5-4F27-AD4B-37897C055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2"/>
          <a:stretch/>
        </p:blipFill>
        <p:spPr bwMode="auto">
          <a:xfrm>
            <a:off x="10668000" y="291680"/>
            <a:ext cx="1306322" cy="14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LEANSA: The makings of an evergreen agriculture info hub for ...">
            <a:extLst>
              <a:ext uri="{FF2B5EF4-FFF2-40B4-BE49-F238E27FC236}">
                <a16:creationId xmlns:a16="http://schemas.microsoft.com/office/drawing/2014/main" id="{63A8B2DB-D263-45E7-91D4-FEB2B1580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2" r="13237" b="9605"/>
          <a:stretch/>
        </p:blipFill>
        <p:spPr bwMode="auto">
          <a:xfrm>
            <a:off x="6315183" y="1926589"/>
            <a:ext cx="5074374" cy="4129663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urope is planning humanitarian aid for Greece -- something ...">
            <a:extLst>
              <a:ext uri="{FF2B5EF4-FFF2-40B4-BE49-F238E27FC236}">
                <a16:creationId xmlns:a16="http://schemas.microsoft.com/office/drawing/2014/main" id="{D29F6736-88C6-4095-BBF2-AA09E66A4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7" r="735"/>
          <a:stretch/>
        </p:blipFill>
        <p:spPr bwMode="auto">
          <a:xfrm>
            <a:off x="921655" y="1926590"/>
            <a:ext cx="4955164" cy="4129663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4S1">
            <a:hlinkClick r:id="" action="ppaction://media"/>
            <a:extLst>
              <a:ext uri="{FF2B5EF4-FFF2-40B4-BE49-F238E27FC236}">
                <a16:creationId xmlns:a16="http://schemas.microsoft.com/office/drawing/2014/main" id="{688D02DF-B1C6-4103-951A-C75153D66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2780" y="626541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hecklist clipart check list, Checklist check list Transparent ...">
            <a:extLst>
              <a:ext uri="{FF2B5EF4-FFF2-40B4-BE49-F238E27FC236}">
                <a16:creationId xmlns:a16="http://schemas.microsoft.com/office/drawing/2014/main" id="{CEF55D56-2E7D-4705-9EB1-4C3160B35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4578">
            <a:off x="8044260" y="825256"/>
            <a:ext cx="1958429" cy="17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A166C-2599-47CA-96DE-3021AD3A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A7F66-5AE3-4EBD-803F-F85E7B0A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325563"/>
            <a:ext cx="9676303" cy="5266156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Work through questions 1-11 on the worksheet</a:t>
            </a:r>
          </a:p>
          <a:p>
            <a:pPr lvl="1">
              <a:lnSpc>
                <a:spcPct val="170000"/>
              </a:lnSpc>
            </a:pPr>
            <a:r>
              <a:rPr lang="en-GB" dirty="0"/>
              <a:t>Please do that before continuing this presentation</a:t>
            </a:r>
          </a:p>
          <a:p>
            <a:pPr lvl="1">
              <a:lnSpc>
                <a:spcPct val="170000"/>
              </a:lnSpc>
            </a:pPr>
            <a:endParaRPr lang="en-GB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Listen-along presentation (10-15 minutes)</a:t>
            </a:r>
          </a:p>
          <a:p>
            <a:pPr lvl="1">
              <a:lnSpc>
                <a:spcPct val="160000"/>
              </a:lnSpc>
            </a:pPr>
            <a:r>
              <a:rPr lang="en-GB" dirty="0"/>
              <a:t>Forecast figures explained</a:t>
            </a:r>
          </a:p>
          <a:p>
            <a:pPr lvl="1">
              <a:lnSpc>
                <a:spcPct val="160000"/>
              </a:lnSpc>
            </a:pPr>
            <a:endParaRPr lang="en-GB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Complete worksheet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Review and update your understanding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A36CAB41-B213-4781-A6C2-DBC77A7A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512" y="194385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eadphones Clipart Illustrations, Royalty-Free Vector Graphics ...">
            <a:extLst>
              <a:ext uri="{FF2B5EF4-FFF2-40B4-BE49-F238E27FC236}">
                <a16:creationId xmlns:a16="http://schemas.microsoft.com/office/drawing/2014/main" id="{A684DAE7-32FD-45F8-8C61-0DB0CC816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9" t="49966"/>
          <a:stretch/>
        </p:blipFill>
        <p:spPr bwMode="auto">
          <a:xfrm rot="1245963">
            <a:off x="8283412" y="3086888"/>
            <a:ext cx="2250177" cy="174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ecklist clipart check list, Checklist check list Transparent ...">
            <a:extLst>
              <a:ext uri="{FF2B5EF4-FFF2-40B4-BE49-F238E27FC236}">
                <a16:creationId xmlns:a16="http://schemas.microsoft.com/office/drawing/2014/main" id="{DC9D131D-8FB0-4182-B343-8331E7AC2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599">
            <a:off x="6074893" y="4559324"/>
            <a:ext cx="1958429" cy="172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4S2">
            <a:hlinkClick r:id="" action="ppaction://media"/>
            <a:extLst>
              <a:ext uri="{FF2B5EF4-FFF2-40B4-BE49-F238E27FC236}">
                <a16:creationId xmlns:a16="http://schemas.microsoft.com/office/drawing/2014/main" id="{4202FC40-3255-42F7-A1A9-5C468A308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6381" y="627834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4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Learning</a:t>
            </a:r>
            <a:r>
              <a:rPr lang="en-GB" dirty="0"/>
              <a:t> </a:t>
            </a:r>
            <a:r>
              <a:rPr lang="en-GB" b="1" dirty="0">
                <a:latin typeface="+mn-lt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38195-7A98-4D45-BF15-2B280D6A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2" y="1325563"/>
            <a:ext cx="11593801" cy="4351338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Explain TAMSAT-ALERT soil moisture and WRSI as a drought impact-relevant metric</a:t>
            </a:r>
            <a:endParaRPr lang="en-GB" sz="2400" dirty="0"/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 modelling of soil moisture and WRSI</a:t>
            </a:r>
            <a:endParaRPr lang="en-GB" sz="2400" dirty="0"/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Understanding TAMSAT-ALERT approach to forecasting</a:t>
            </a:r>
            <a:endParaRPr lang="en-GB" sz="2400" dirty="0"/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Ability to interpret TAMSAT-ALERT soil moisture and WRSI forecasts</a:t>
            </a:r>
            <a:endParaRPr lang="en-GB" sz="2400" b="1" dirty="0"/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Ability to produce TAMSAT-ALERT forecast plots and/or bulletins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4S3">
            <a:hlinkClick r:id="" action="ppaction://media"/>
            <a:extLst>
              <a:ext uri="{FF2B5EF4-FFF2-40B4-BE49-F238E27FC236}">
                <a16:creationId xmlns:a16="http://schemas.microsoft.com/office/drawing/2014/main" id="{BD848D2C-C64F-4706-BB66-D7A56B418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2779" y="62120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8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Figure 1.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F54A-2430-461E-92F8-2E849150D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04030"/>
            <a:ext cx="6229123" cy="531728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4000"/>
              </a:lnSpc>
            </a:pPr>
            <a:r>
              <a:rPr lang="en-GB" sz="2400" dirty="0"/>
              <a:t>Generally, forecast for above average soil moisture across Kenya</a:t>
            </a:r>
          </a:p>
          <a:p>
            <a:pPr>
              <a:lnSpc>
                <a:spcPct val="124000"/>
              </a:lnSpc>
            </a:pPr>
            <a:r>
              <a:rPr lang="en-GB" sz="2400" dirty="0"/>
              <a:t>Spatial variation</a:t>
            </a:r>
          </a:p>
          <a:p>
            <a:pPr lvl="1">
              <a:lnSpc>
                <a:spcPct val="124000"/>
              </a:lnSpc>
              <a:buFont typeface="Calibri" panose="020F0502020204030204" pitchFamily="34" charset="0"/>
              <a:buChar char="‐"/>
            </a:pPr>
            <a:r>
              <a:rPr lang="en-GB" sz="2000" dirty="0"/>
              <a:t>Near average / slightly enhanced soil moisture in West and North-East</a:t>
            </a:r>
          </a:p>
          <a:p>
            <a:pPr lvl="1">
              <a:lnSpc>
                <a:spcPct val="124000"/>
              </a:lnSpc>
              <a:buFont typeface="Calibri" panose="020F0502020204030204" pitchFamily="34" charset="0"/>
              <a:buChar char="‐"/>
            </a:pPr>
            <a:r>
              <a:rPr lang="en-GB" sz="2000" dirty="0"/>
              <a:t>Substantially above average (&gt;20%) in South-Central region</a:t>
            </a:r>
          </a:p>
          <a:p>
            <a:pPr>
              <a:lnSpc>
                <a:spcPct val="124000"/>
              </a:lnSpc>
            </a:pPr>
            <a:r>
              <a:rPr lang="en-GB" sz="2400" dirty="0"/>
              <a:t>Forecast date</a:t>
            </a:r>
          </a:p>
          <a:p>
            <a:pPr lvl="1">
              <a:lnSpc>
                <a:spcPct val="124000"/>
              </a:lnSpc>
              <a:buFont typeface="Calibri" panose="020F0502020204030204" pitchFamily="34" charset="0"/>
              <a:buChar char="‐"/>
            </a:pPr>
            <a:r>
              <a:rPr lang="en-GB" sz="2000" dirty="0"/>
              <a:t>Still large proportion of the season to come</a:t>
            </a:r>
          </a:p>
          <a:p>
            <a:pPr lvl="1">
              <a:lnSpc>
                <a:spcPct val="124000"/>
              </a:lnSpc>
              <a:buFont typeface="Calibri" panose="020F0502020204030204" pitchFamily="34" charset="0"/>
              <a:buChar char="‐"/>
            </a:pPr>
            <a:r>
              <a:rPr lang="en-GB" sz="2000" dirty="0"/>
              <a:t>Much uncertainty</a:t>
            </a:r>
          </a:p>
          <a:p>
            <a:pPr>
              <a:lnSpc>
                <a:spcPct val="124000"/>
              </a:lnSpc>
            </a:pPr>
            <a:r>
              <a:rPr lang="en-GB" sz="2400" dirty="0"/>
              <a:t>Impact on pasture / crop</a:t>
            </a:r>
          </a:p>
          <a:p>
            <a:pPr lvl="1">
              <a:lnSpc>
                <a:spcPct val="124000"/>
              </a:lnSpc>
              <a:buFont typeface="Calibri" panose="020F0502020204030204" pitchFamily="34" charset="0"/>
              <a:buChar char="‐"/>
            </a:pPr>
            <a:r>
              <a:rPr lang="en-GB" sz="2000" dirty="0"/>
              <a:t>Soil moisture unlikely to be limited</a:t>
            </a:r>
          </a:p>
          <a:p>
            <a:pPr lvl="1">
              <a:lnSpc>
                <a:spcPct val="124000"/>
              </a:lnSpc>
              <a:buFont typeface="Calibri" panose="020F0502020204030204" pitchFamily="34" charset="0"/>
              <a:buChar char="‐"/>
            </a:pPr>
            <a:r>
              <a:rPr lang="en-GB" sz="2000" dirty="0"/>
              <a:t>Potential negative impact due to flooding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5CCA4A5-6BD2-4901-9FB3-D6696E7C9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7" t="3521" r="10921" b="5568"/>
          <a:stretch/>
        </p:blipFill>
        <p:spPr bwMode="auto">
          <a:xfrm>
            <a:off x="6827837" y="1317367"/>
            <a:ext cx="5029200" cy="523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4S4">
            <a:hlinkClick r:id="" action="ppaction://media"/>
            <a:extLst>
              <a:ext uri="{FF2B5EF4-FFF2-40B4-BE49-F238E27FC236}">
                <a16:creationId xmlns:a16="http://schemas.microsoft.com/office/drawing/2014/main" id="{B524227B-2174-4411-8FF4-AA147AACF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2780" y="631491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40DE2EC4-0246-4BF2-9F0F-2D5F44A2EE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5"/>
          <a:stretch/>
        </p:blipFill>
        <p:spPr bwMode="auto">
          <a:xfrm>
            <a:off x="5514680" y="1617473"/>
            <a:ext cx="6530137" cy="39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Figure 2.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F54A-2430-461E-92F8-2E849150D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404030"/>
            <a:ext cx="5480730" cy="5062083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2400" dirty="0"/>
              <a:t>Averaged across Kenya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2400" dirty="0"/>
              <a:t>Generally, one of wetter years compared to climatology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2400" dirty="0"/>
              <a:t>2020 similar to 1998 – both followed heavy OND rains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sz="2400" dirty="0"/>
              <a:t>2020 not as wet through January and February as 1998, but early start to MAM rainfall has elevated 2020 above 1998 soil moisture</a:t>
            </a:r>
          </a:p>
        </p:txBody>
      </p:sp>
      <p:pic>
        <p:nvPicPr>
          <p:cNvPr id="3" name="S4S5">
            <a:hlinkClick r:id="" action="ppaction://media"/>
            <a:extLst>
              <a:ext uri="{FF2B5EF4-FFF2-40B4-BE49-F238E27FC236}">
                <a16:creationId xmlns:a16="http://schemas.microsoft.com/office/drawing/2014/main" id="{61F4BADB-D809-4909-A342-C48FD8515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4963" y="62629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0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Figure 3.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F54A-2430-461E-92F8-2E849150D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404030"/>
            <a:ext cx="4901066" cy="5062083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2400" dirty="0"/>
              <a:t>Low probability of lower-tercile soil moisture</a:t>
            </a:r>
          </a:p>
          <a:p>
            <a:pPr>
              <a:lnSpc>
                <a:spcPct val="114000"/>
              </a:lnSpc>
            </a:pPr>
            <a:r>
              <a:rPr lang="en-GB" sz="2400" dirty="0"/>
              <a:t>Low probability of mid-tercile soil moisture</a:t>
            </a:r>
          </a:p>
          <a:p>
            <a:pPr>
              <a:lnSpc>
                <a:spcPct val="114000"/>
              </a:lnSpc>
            </a:pPr>
            <a:r>
              <a:rPr lang="en-GB" sz="2400" dirty="0"/>
              <a:t>Enhanced probability of upper tercile soil moisture</a:t>
            </a:r>
          </a:p>
          <a:p>
            <a:pPr>
              <a:lnSpc>
                <a:spcPct val="114000"/>
              </a:lnSpc>
            </a:pPr>
            <a:r>
              <a:rPr lang="en-GB" sz="2400" dirty="0"/>
              <a:t>Spatial variation</a:t>
            </a:r>
          </a:p>
          <a:p>
            <a:pPr lvl="1">
              <a:lnSpc>
                <a:spcPct val="114000"/>
              </a:lnSpc>
              <a:buFont typeface="Calibri" panose="020F0502020204030204" pitchFamily="34" charset="0"/>
              <a:buChar char="‐"/>
            </a:pPr>
            <a:r>
              <a:rPr lang="en-GB" sz="2000" dirty="0"/>
              <a:t>South Central Kenya – zero probability of lower or mid tercile</a:t>
            </a:r>
          </a:p>
          <a:p>
            <a:pPr lvl="1">
              <a:lnSpc>
                <a:spcPct val="114000"/>
              </a:lnSpc>
              <a:buFont typeface="Calibri" panose="020F0502020204030204" pitchFamily="34" charset="0"/>
              <a:buChar char="‐"/>
            </a:pPr>
            <a:r>
              <a:rPr lang="en-GB" sz="2000" dirty="0"/>
              <a:t>More uncertain in North-East and West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18B1DB-79C5-44D1-9B53-4DE8997D9C9B}"/>
              </a:ext>
            </a:extLst>
          </p:cNvPr>
          <p:cNvGrpSpPr/>
          <p:nvPr/>
        </p:nvGrpSpPr>
        <p:grpSpPr>
          <a:xfrm>
            <a:off x="5236030" y="1690687"/>
            <a:ext cx="6936919" cy="3951524"/>
            <a:chOff x="5236030" y="1690687"/>
            <a:chExt cx="6936919" cy="3951524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BEAFCE9-DC83-4E03-B56E-DED175DA5E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80" t="4096" r="11397" b="7135"/>
            <a:stretch/>
          </p:blipFill>
          <p:spPr bwMode="auto">
            <a:xfrm>
              <a:off x="5236030" y="1690687"/>
              <a:ext cx="3477985" cy="3939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70C5922A-7FEC-47BF-9837-C9841FBECE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34" t="5102" r="11642" b="6128"/>
            <a:stretch/>
          </p:blipFill>
          <p:spPr bwMode="auto">
            <a:xfrm>
              <a:off x="8694964" y="1702262"/>
              <a:ext cx="3477985" cy="3939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E67C63-0EAE-47AC-A87F-658DFA3DFD66}"/>
              </a:ext>
            </a:extLst>
          </p:cNvPr>
          <p:cNvSpPr txBox="1"/>
          <p:nvPr/>
        </p:nvSpPr>
        <p:spPr>
          <a:xfrm>
            <a:off x="5314970" y="2037720"/>
            <a:ext cx="27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3489D-ADAA-4FA7-9557-D7B5EE7A78F1}"/>
              </a:ext>
            </a:extLst>
          </p:cNvPr>
          <p:cNvSpPr txBox="1"/>
          <p:nvPr/>
        </p:nvSpPr>
        <p:spPr>
          <a:xfrm>
            <a:off x="8804638" y="2006727"/>
            <a:ext cx="27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</a:t>
            </a:r>
          </a:p>
        </p:txBody>
      </p:sp>
      <p:pic>
        <p:nvPicPr>
          <p:cNvPr id="7" name="S4S6">
            <a:hlinkClick r:id="" action="ppaction://media"/>
            <a:extLst>
              <a:ext uri="{FF2B5EF4-FFF2-40B4-BE49-F238E27FC236}">
                <a16:creationId xmlns:a16="http://schemas.microsoft.com/office/drawing/2014/main" id="{5525C5E0-1EBC-4A8B-B875-65966D736B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6024" y="61381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9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Figure 4.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F54A-2430-461E-92F8-2E849150D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04030"/>
            <a:ext cx="5984193" cy="5062083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2400" dirty="0"/>
              <a:t>Averaged across Kenya</a:t>
            </a:r>
          </a:p>
          <a:p>
            <a:pPr>
              <a:lnSpc>
                <a:spcPct val="114000"/>
              </a:lnSpc>
            </a:pPr>
            <a:r>
              <a:rPr lang="en-GB" sz="2400" dirty="0"/>
              <a:t>Probability of enhanced soil moisture greater in forecast than climatology</a:t>
            </a:r>
          </a:p>
          <a:p>
            <a:pPr>
              <a:lnSpc>
                <a:spcPct val="114000"/>
              </a:lnSpc>
            </a:pPr>
            <a:r>
              <a:rPr lang="en-GB" sz="2400" dirty="0"/>
              <a:t>Only small portion of forecast probability distribution below 33</a:t>
            </a:r>
            <a:r>
              <a:rPr lang="en-GB" sz="2400" baseline="30000" dirty="0"/>
              <a:t>rd</a:t>
            </a:r>
            <a:r>
              <a:rPr lang="en-GB" sz="2400" dirty="0"/>
              <a:t> percentile – only small chance of lower tercile soil moisture</a:t>
            </a:r>
          </a:p>
          <a:p>
            <a:pPr>
              <a:lnSpc>
                <a:spcPct val="114000"/>
              </a:lnSpc>
            </a:pPr>
            <a:r>
              <a:rPr lang="en-GB" sz="2400" dirty="0"/>
              <a:t>Large proportion of probability distribution above 67</a:t>
            </a:r>
            <a:r>
              <a:rPr lang="en-GB" sz="2400" baseline="30000" dirty="0"/>
              <a:t>th</a:t>
            </a:r>
            <a:r>
              <a:rPr lang="en-GB" sz="2400" dirty="0"/>
              <a:t> percentile – enhanced likelihood of above average soil moisture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4AFB3F4-7661-4EF6-9504-BEF046902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9" t="6392" r="7643"/>
          <a:stretch/>
        </p:blipFill>
        <p:spPr bwMode="auto">
          <a:xfrm>
            <a:off x="6505099" y="1544509"/>
            <a:ext cx="5545387" cy="47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4S7">
            <a:hlinkClick r:id="" action="ppaction://media"/>
            <a:extLst>
              <a:ext uri="{FF2B5EF4-FFF2-40B4-BE49-F238E27FC236}">
                <a16:creationId xmlns:a16="http://schemas.microsoft.com/office/drawing/2014/main" id="{0DF55BD2-C90D-4C30-8072-488D2F7981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2780" y="617579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Summary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F54A-2430-461E-92F8-2E849150D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04030"/>
            <a:ext cx="11486249" cy="5062083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GB" sz="2400" dirty="0"/>
              <a:t>Enhanced likelihood of upper tercile soil moisture across Kenya in general</a:t>
            </a:r>
          </a:p>
          <a:p>
            <a:pPr>
              <a:lnSpc>
                <a:spcPct val="114000"/>
              </a:lnSpc>
            </a:pPr>
            <a:r>
              <a:rPr lang="en-GB" sz="2400" dirty="0"/>
              <a:t>Some spatial variation, with South-Central region expected to show greatest positive soil moisture anomaly</a:t>
            </a:r>
          </a:p>
          <a:p>
            <a:pPr>
              <a:lnSpc>
                <a:spcPct val="114000"/>
              </a:lnSpc>
            </a:pPr>
            <a:r>
              <a:rPr lang="en-GB" sz="2400" dirty="0"/>
              <a:t>Important to remember this forecast made on 30</a:t>
            </a:r>
            <a:r>
              <a:rPr lang="en-GB" sz="2400" baseline="30000" dirty="0"/>
              <a:t>th</a:t>
            </a:r>
            <a:r>
              <a:rPr lang="en-GB" sz="2400" dirty="0"/>
              <a:t> March</a:t>
            </a:r>
          </a:p>
          <a:p>
            <a:pPr lvl="1">
              <a:lnSpc>
                <a:spcPct val="114000"/>
              </a:lnSpc>
            </a:pPr>
            <a:r>
              <a:rPr lang="en-GB" sz="2000" dirty="0"/>
              <a:t>Still 2 months of the season to come and some there is much uncertainty </a:t>
            </a:r>
          </a:p>
          <a:p>
            <a:pPr lvl="1">
              <a:lnSpc>
                <a:spcPct val="114000"/>
              </a:lnSpc>
            </a:pPr>
            <a:r>
              <a:rPr lang="en-GB" sz="2000" dirty="0"/>
              <a:t>Keep skill of TAMSAT-ALERT forecasts in mind</a:t>
            </a:r>
          </a:p>
          <a:p>
            <a:pPr>
              <a:lnSpc>
                <a:spcPct val="114000"/>
              </a:lnSpc>
            </a:pPr>
            <a:r>
              <a:rPr lang="en-GB" sz="2400" dirty="0"/>
              <a:t>Drought impacts unlikely, but chance of water logging and flooding increased</a:t>
            </a:r>
          </a:p>
          <a:p>
            <a:pPr lvl="1">
              <a:lnSpc>
                <a:spcPct val="114000"/>
              </a:lnSpc>
            </a:pPr>
            <a:r>
              <a:rPr lang="en-GB" sz="2000" dirty="0"/>
              <a:t>What might this mean for pasture and crops?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76B20-B9DD-4512-9EDD-55E9F7899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9274" y="4840172"/>
            <a:ext cx="2576994" cy="1942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0B0050-F96B-444A-81B7-1226ADB0A5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790" y="4836732"/>
            <a:ext cx="2585063" cy="1938797"/>
          </a:xfrm>
          <a:prstGeom prst="rect">
            <a:avLst/>
          </a:prstGeom>
        </p:spPr>
      </p:pic>
      <p:pic>
        <p:nvPicPr>
          <p:cNvPr id="3" name="S4S8">
            <a:hlinkClick r:id="" action="ppaction://media"/>
            <a:extLst>
              <a:ext uri="{FF2B5EF4-FFF2-40B4-BE49-F238E27FC236}">
                <a16:creationId xmlns:a16="http://schemas.microsoft.com/office/drawing/2014/main" id="{72171F7C-F130-4998-8671-21C1C02A7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4963" y="62629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6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90C4-B8EA-416F-A850-DA2F2B8C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0"/>
            <a:ext cx="10515600" cy="1325563"/>
          </a:xfrm>
        </p:spPr>
        <p:txBody>
          <a:bodyPr/>
          <a:lstStyle/>
          <a:p>
            <a:r>
              <a:rPr lang="en-GB" b="1" dirty="0">
                <a:latin typeface="+mn-lt"/>
              </a:rPr>
              <a:t>What’s next?</a:t>
            </a:r>
          </a:p>
        </p:txBody>
      </p:sp>
      <p:pic>
        <p:nvPicPr>
          <p:cNvPr id="4" name="Picture 2" descr="Affiliations — Helen Greatrex">
            <a:extLst>
              <a:ext uri="{FF2B5EF4-FFF2-40B4-BE49-F238E27FC236}">
                <a16:creationId xmlns:a16="http://schemas.microsoft.com/office/drawing/2014/main" id="{CFEB40C0-ED10-4EB3-8858-5341DDA5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891" y="0"/>
            <a:ext cx="1958109" cy="9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F54A-2430-461E-92F8-2E849150D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04030"/>
            <a:ext cx="11356294" cy="5062083"/>
          </a:xfrm>
        </p:spPr>
        <p:txBody>
          <a:bodyPr/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Return to the worksheet and complete it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Get in touch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End-of-week clinics (Friday 22</a:t>
            </a:r>
            <a:r>
              <a:rPr lang="en-US" baseline="30000" dirty="0"/>
              <a:t>nd</a:t>
            </a:r>
            <a:r>
              <a:rPr lang="en-US" dirty="0"/>
              <a:t> May @ 10:00 - 11:30am)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Email me (</a:t>
            </a:r>
            <a:r>
              <a:rPr lang="en-US" u="sng" dirty="0">
                <a:solidFill>
                  <a:schemeClr val="accent5">
                    <a:lumMod val="75000"/>
                  </a:schemeClr>
                </a:solidFill>
              </a:rPr>
              <a:t>v.l.boult@reading.ac.uk</a:t>
            </a:r>
            <a:r>
              <a:rPr lang="en-US" dirty="0"/>
              <a:t>)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Next session: </a:t>
            </a:r>
            <a:r>
              <a:rPr lang="en-US" dirty="0"/>
              <a:t>Producing TAMSAT-ALERT forecasts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" name="S4S9">
            <a:hlinkClick r:id="" action="ppaction://media"/>
            <a:extLst>
              <a:ext uri="{FF2B5EF4-FFF2-40B4-BE49-F238E27FC236}">
                <a16:creationId xmlns:a16="http://schemas.microsoft.com/office/drawing/2014/main" id="{38E0DAA4-9F9B-43D3-BBAB-D882E8BBBD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543" y="62629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424</Words>
  <Application>Microsoft Office PowerPoint</Application>
  <PresentationFormat>Widescreen</PresentationFormat>
  <Paragraphs>70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TAMSAT-ALERT for Impact-Based Forecasting</vt:lpstr>
      <vt:lpstr>Overview</vt:lpstr>
      <vt:lpstr>Learning objectives</vt:lpstr>
      <vt:lpstr>Figure 1.</vt:lpstr>
      <vt:lpstr>Figure 2.</vt:lpstr>
      <vt:lpstr>Figure 3.</vt:lpstr>
      <vt:lpstr>Figure 4.</vt:lpstr>
      <vt:lpstr>Summary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Vicky Boult</dc:creator>
  <cp:lastModifiedBy>Vicky Boult</cp:lastModifiedBy>
  <cp:revision>69</cp:revision>
  <dcterms:created xsi:type="dcterms:W3CDTF">2020-04-27T10:01:18Z</dcterms:created>
  <dcterms:modified xsi:type="dcterms:W3CDTF">2020-05-01T15:25:03Z</dcterms:modified>
</cp:coreProperties>
</file>